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0" r:id="rId4"/>
    <p:sldId id="264" r:id="rId5"/>
    <p:sldId id="268" r:id="rId6"/>
    <p:sldId id="269" r:id="rId7"/>
    <p:sldId id="26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6"/>
  </p:normalViewPr>
  <p:slideViewPr>
    <p:cSldViewPr snapToGrid="0">
      <p:cViewPr varScale="1">
        <p:scale>
          <a:sx n="120" d="100"/>
          <a:sy n="120" d="100"/>
        </p:scale>
        <p:origin x="184" y="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69FB1D-60D2-4922-9613-638C172FD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5DA74D-B6C2-4EA2-A4F6-CEA558713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584094-BC70-47F1-B8F9-C990A0B4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1B9879-6A2D-412B-8AC5-55DDF8A51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030BDE-CE2D-4AF3-BFB1-6A33C29FF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7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3DA2E4-E8AE-45EB-96E5-8602C120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48A3B5-7C23-43B9-8930-6FF2C268C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385EC-4FB8-4FAC-8156-67910040A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365FB3-FB2A-43FB-8D91-D39B5BBAB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5041CA-29FD-4EA0-AAB8-C5778FAD8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3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F282F7-6D18-4DF8-B64D-8F2C6A7D5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A9F6DD-A868-45CC-9E8A-61E0ED6DC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867B9B-1160-41C3-9A98-E0F163C62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8AE998-5752-4313-A9AB-5AC19A1B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9949C9-61C7-48C4-A4C0-A023433E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1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00059-9431-4B07-9911-9E96FC1BF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CF2B5C-F730-4527-B5B3-89EC82023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966ECA-7BFF-4B34-B6F5-DC3D9922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93E0A0-4300-4F30-A655-3DE34ACFF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4FC4B8-12F3-4890-9B33-7EE7DDA2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679AF-6BF1-4531-83C4-F374C924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CDE31E-2D96-43A1-9EA8-B03EA1A49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DC2E45-4277-4F32-85C6-5A616AD4B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E184AB-C5A7-4A7C-913D-C8EC71664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F4B829-F1F0-4BEB-8063-D28337C8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7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229170-D460-4CEE-92F0-6947ABAB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9B25AF-5D28-4479-B5C5-28D79591D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F17A7C-1CB2-4E2C-97EB-A0A4DCED9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738C3C-9B4D-4919-9849-66770969B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BDB85-1DB0-4FBC-8B65-AE76F0E9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63F2BD-8920-48E2-BFB2-97CFF7AF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4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ADCB2-B7DD-4058-8DC6-DA70F239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1F3D5F-7A9F-4276-A6AF-8BDC177D7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880283-40E0-466E-872E-30ABCF408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72D6B57-39EE-4F79-9627-7A02C1222F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315272-61D5-49F4-AE44-F335F51DC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A55EF7-0364-4BAD-925D-BB14CBC3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FB1ED0-79A1-4ED9-A3FB-8E1F2011E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17B8124-3294-4A57-B208-7BBE537D9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0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7005E-664D-412B-9731-A7F1D0747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63F08-22CC-4E06-8E69-90116271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B60F60-1142-493A-8078-43CE55AD9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B4ECA7-A338-4D85-B91E-4D6EDB9B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6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BD946E-6792-4580-A6AE-B1E03E88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D4235C-F6EF-46B7-B300-77BD1A0D1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74F3F4-FD75-40E1-A286-37884E45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76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A2C23-E16A-4C66-8C77-3AD373869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169D37-9F90-474D-B459-C36344172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5CAAB9-7408-4E86-9CFB-D7A83BA2C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BF92C5-5507-453D-868C-DA816D0D7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9C4013-DFB7-4537-A461-AA944D5D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9652E9-6079-406D-8BE8-2AC850F1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7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8D88A3-19D5-4D0C-AA35-A48AEA094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8F3E91-84E3-487B-B994-6682AD342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929C37-454B-4D07-8F1F-35C4B347E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C33976-BE0D-4E2B-A913-244EBBF24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C37885-71CE-4E01-89AA-B87C84DAC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25910A-15BD-49F8-B04D-6D5A95E06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25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0978DA-114F-42BC-B310-C7499E0E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1F105B-F199-401B-804C-1C36BDF30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615CA9-2CDA-4A4B-A7AB-C5B1254062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20F8-92E1-4D46-B1EE-98060FCC2B7C}" type="datetimeFigureOut">
              <a:rPr lang="zh-CN" altLang="en-US" smtClean="0"/>
              <a:t>2026/4/24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2E638-FB58-404A-8FE7-50D5357A6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012234-0E68-4E96-8D4D-795480B319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90D908-9AA0-45B6-9054-EDA084FC96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深度学习</a:t>
            </a:r>
            <a:br>
              <a:rPr lang="en-US" altLang="zh-CN" dirty="0"/>
            </a:br>
            <a:r>
              <a:rPr lang="en-US" altLang="zh-CN" dirty="0"/>
              <a:t>Lab8-attention mechanism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B944C-58B1-4E22-8BD9-4F9F8742F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00732"/>
            <a:ext cx="9144000" cy="1557068"/>
          </a:xfrm>
        </p:spPr>
        <p:txBody>
          <a:bodyPr>
            <a:normAutofit/>
          </a:bodyPr>
          <a:lstStyle/>
          <a:p>
            <a:r>
              <a:rPr lang="zh-CN" altLang="en-US" dirty="0"/>
              <a:t>兰韵诗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sz="3200" b="1" dirty="0">
                <a:solidFill>
                  <a:srgbClr val="FF0000"/>
                </a:solidFill>
              </a:rPr>
              <a:t>本次</a:t>
            </a:r>
            <a:r>
              <a:rPr lang="en-US" altLang="zh-CN" sz="3200" b="1" dirty="0">
                <a:solidFill>
                  <a:srgbClr val="FF0000"/>
                </a:solidFill>
              </a:rPr>
              <a:t>Lab</a:t>
            </a:r>
            <a:r>
              <a:rPr lang="zh-CN" altLang="en-US" sz="3200" b="1" dirty="0">
                <a:solidFill>
                  <a:srgbClr val="FF0000"/>
                </a:solidFill>
              </a:rPr>
              <a:t>有作业，请在</a:t>
            </a:r>
            <a:r>
              <a:rPr lang="en-US" altLang="zh-CN" sz="3200" b="1" dirty="0">
                <a:solidFill>
                  <a:srgbClr val="FF0000"/>
                </a:solidFill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</a:rPr>
              <a:t>月</a:t>
            </a:r>
            <a:r>
              <a:rPr lang="en-US" altLang="zh-CN" sz="3200" b="1" dirty="0">
                <a:solidFill>
                  <a:srgbClr val="FF0000"/>
                </a:solidFill>
              </a:rPr>
              <a:t>8</a:t>
            </a:r>
            <a:r>
              <a:rPr lang="zh-CN" altLang="en-US" sz="3200" b="1" dirty="0">
                <a:solidFill>
                  <a:srgbClr val="FF0000"/>
                </a:solidFill>
              </a:rPr>
              <a:t>日结束之前提交！</a:t>
            </a:r>
          </a:p>
        </p:txBody>
      </p:sp>
    </p:spTree>
    <p:extLst>
      <p:ext uri="{BB962C8B-B14F-4D97-AF65-F5344CB8AC3E}">
        <p14:creationId xmlns:p14="http://schemas.microsoft.com/office/powerpoint/2010/main" val="4149088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51128-0E25-4BCD-8E55-680011540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Lab8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ED1F65-98E5-4E7D-BC38-FDA50CB55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1.</a:t>
            </a:r>
            <a:r>
              <a:rPr lang="zh-CN" altLang="en-US" dirty="0"/>
              <a:t>熟悉用编码器</a:t>
            </a:r>
            <a:r>
              <a:rPr lang="en-US" altLang="zh-CN" dirty="0"/>
              <a:t>-</a:t>
            </a:r>
            <a:r>
              <a:rPr lang="zh-CN" altLang="en-US" dirty="0"/>
              <a:t>解码器的框架解决序列逆置任务的流程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/>
              <a:t>补全</a:t>
            </a:r>
            <a:r>
              <a:rPr lang="en-US" altLang="zh-CN" dirty="0"/>
              <a:t>rnn_with_atten.py</a:t>
            </a:r>
            <a:r>
              <a:rPr lang="zh-CN" altLang="en-US" dirty="0"/>
              <a:t>文件中的融合注意力机制的</a:t>
            </a:r>
            <a:r>
              <a:rPr lang="en-US" altLang="zh-CN" dirty="0"/>
              <a:t>RNN</a:t>
            </a:r>
            <a:r>
              <a:rPr lang="zh-CN" altLang="en-US" dirty="0"/>
              <a:t>模型</a:t>
            </a:r>
          </a:p>
        </p:txBody>
      </p:sp>
    </p:spTree>
    <p:extLst>
      <p:ext uri="{BB962C8B-B14F-4D97-AF65-F5344CB8AC3E}">
        <p14:creationId xmlns:p14="http://schemas.microsoft.com/office/powerpoint/2010/main" val="1497849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648801-3B42-4534-83B5-8A83FCF54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Attention Mechanism</a:t>
            </a:r>
            <a:endParaRPr lang="zh-CN" altLang="en-US" sz="2400" dirty="0">
              <a:highlight>
                <a:srgbClr val="FF0000"/>
              </a:highligh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576E9F-9F13-4CC8-AFA3-A599E7D04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zh-CN" altLang="en-US" dirty="0"/>
              <a:t>根据提示，补全</a:t>
            </a:r>
            <a:r>
              <a:rPr lang="zh-CN" altLang="en-US" b="1" dirty="0"/>
              <a:t>融合注意力机制的解码器</a:t>
            </a:r>
            <a:r>
              <a:rPr lang="zh-CN" altLang="en-US" dirty="0"/>
              <a:t>代码，实现序列逆置任务</a:t>
            </a:r>
            <a:endParaRPr lang="en-US" altLang="zh-CN" dirty="0"/>
          </a:p>
          <a:p>
            <a:pPr lvl="1">
              <a:lnSpc>
                <a:spcPct val="110000"/>
              </a:lnSpc>
            </a:pPr>
            <a:r>
              <a:rPr lang="zh-CN" altLang="en-US" dirty="0"/>
              <a:t>补全</a:t>
            </a:r>
            <a:r>
              <a:rPr lang="en-US" altLang="zh-CN" dirty="0" err="1"/>
              <a:t>rnn_with_atten</a:t>
            </a:r>
            <a:r>
              <a:rPr lang="zh-CN" altLang="en-US" dirty="0"/>
              <a:t>中的</a:t>
            </a:r>
            <a:r>
              <a:rPr lang="en-US" altLang="zh-CN" dirty="0" err="1"/>
              <a:t>predict_with_pointer_network</a:t>
            </a:r>
            <a:r>
              <a:rPr lang="zh-CN" altLang="en-US" dirty="0"/>
              <a:t>函数。</a:t>
            </a:r>
            <a:endParaRPr lang="en-US" altLang="zh-CN" dirty="0"/>
          </a:p>
          <a:p>
            <a:pPr lvl="1">
              <a:lnSpc>
                <a:spcPct val="110000"/>
              </a:lnSpc>
            </a:pPr>
            <a:r>
              <a:rPr kumimoji="1" lang="zh-CN" altLang="en-US" dirty="0"/>
              <a:t>请把解码器改成将注意力机制作为</a:t>
            </a:r>
            <a:r>
              <a:rPr kumimoji="1" lang="en-US" altLang="zh-CN" dirty="0"/>
              <a:t>pointer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network</a:t>
            </a:r>
            <a:r>
              <a:rPr kumimoji="1" lang="zh-CN" altLang="en-US" dirty="0"/>
              <a:t>的解码过程，即：不使用</a:t>
            </a:r>
            <a:r>
              <a:rPr kumimoji="1" lang="en-US" altLang="zh-CN" dirty="0" err="1"/>
              <a:t>self.linear</a:t>
            </a:r>
            <a:r>
              <a:rPr kumimoji="1" lang="en-US" altLang="zh-CN" dirty="0"/>
              <a:t>()</a:t>
            </a:r>
            <a:r>
              <a:rPr kumimoji="1" lang="zh-CN" altLang="en-US" dirty="0"/>
              <a:t>完成解码。</a:t>
            </a:r>
            <a:endParaRPr lang="en-US" altLang="zh-CN" dirty="0"/>
          </a:p>
          <a:p>
            <a:pPr lvl="1">
              <a:lnSpc>
                <a:spcPct val="110000"/>
              </a:lnSpc>
            </a:pPr>
            <a:r>
              <a:rPr lang="zh-CN" altLang="en-US" dirty="0"/>
              <a:t>不能修改给定的对象属性，不能调用其他工具包，只能在“</a:t>
            </a:r>
            <a:r>
              <a:rPr lang="en-US" altLang="zh-CN" dirty="0"/>
              <a:t>to do</a:t>
            </a:r>
            <a:r>
              <a:rPr lang="zh-CN" altLang="en-US" dirty="0"/>
              <a:t>”下面书写代码。</a:t>
            </a:r>
            <a:endParaRPr lang="en-US" altLang="zh-CN" b="1" dirty="0">
              <a:solidFill>
                <a:srgbClr val="C00000"/>
              </a:solidFill>
            </a:endParaRPr>
          </a:p>
          <a:p>
            <a:pPr>
              <a:lnSpc>
                <a:spcPct val="11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TO DO</a:t>
            </a:r>
            <a:r>
              <a:rPr lang="zh-CN" altLang="en-US" dirty="0"/>
              <a:t>： 完成</a:t>
            </a:r>
            <a:r>
              <a:rPr lang="en-US" altLang="zh-CN" dirty="0"/>
              <a:t>《Attention Mechanism》</a:t>
            </a:r>
            <a:r>
              <a:rPr lang="zh-CN" altLang="en-US" dirty="0"/>
              <a:t>项目。补全</a:t>
            </a:r>
            <a:r>
              <a:rPr lang="en-US" altLang="zh-CN" dirty="0" err="1"/>
              <a:t>rnn_with_atten.py</a:t>
            </a:r>
            <a:r>
              <a:rPr lang="zh-CN" altLang="en-US" dirty="0"/>
              <a:t>文件使</a:t>
            </a:r>
            <a:r>
              <a:rPr lang="en-US" altLang="zh-CN" dirty="0" err="1"/>
              <a:t>exercise_reverse_sequence.py</a:t>
            </a:r>
            <a:r>
              <a:rPr lang="zh-CN" altLang="en-US" dirty="0"/>
              <a:t>文件中的</a:t>
            </a:r>
            <a:r>
              <a:rPr lang="en-US" altLang="zh-CN" dirty="0" err="1"/>
              <a:t>train_with_RNN</a:t>
            </a:r>
            <a:r>
              <a:rPr lang="en-US" altLang="zh-CN" dirty="0"/>
              <a:t>()</a:t>
            </a:r>
            <a:r>
              <a:rPr lang="zh-CN" altLang="en-US" dirty="0"/>
              <a:t>可以顺利执行。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98647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F361EA-EC75-4840-8D91-C9DB23E7F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序列逆置任务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36C947-7EC4-4E6E-B129-34DDDC23B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输入一个序列要求模型输出序列的逆置</a:t>
            </a:r>
            <a:endParaRPr lang="en-US" altLang="zh-CN" dirty="0"/>
          </a:p>
          <a:p>
            <a:pPr lvl="1"/>
            <a:r>
              <a:rPr lang="zh-CN" altLang="en-US" dirty="0"/>
              <a:t>如：输入“</a:t>
            </a:r>
            <a:r>
              <a:rPr lang="en-US" altLang="zh-CN" dirty="0"/>
              <a:t>ABCDEFG</a:t>
            </a:r>
            <a:r>
              <a:rPr lang="zh-CN" altLang="en-US" dirty="0"/>
              <a:t>”， 输出“</a:t>
            </a:r>
            <a:r>
              <a:rPr lang="en-US" altLang="zh-CN" dirty="0"/>
              <a:t>GFEDCBA</a:t>
            </a:r>
            <a:r>
              <a:rPr lang="zh-CN" altLang="en-US" dirty="0"/>
              <a:t>”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9051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F361EA-EC75-4840-8D91-C9DB23E7F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772231" cy="1325563"/>
          </a:xfrm>
        </p:spPr>
        <p:txBody>
          <a:bodyPr/>
          <a:lstStyle/>
          <a:p>
            <a:r>
              <a:rPr lang="zh-CN" altLang="en-US" dirty="0"/>
              <a:t>模型结构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E14F98-8D43-C547-8239-26B019C706EC}"/>
                  </a:ext>
                </a:extLst>
              </p:cNvPr>
              <p:cNvSpPr txBox="1"/>
              <p:nvPr/>
            </p:nvSpPr>
            <p:spPr>
              <a:xfrm>
                <a:off x="8037525" y="200391"/>
                <a:ext cx="4009464" cy="58902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dirty="0"/>
                  <a:t>Input: </a:t>
                </a:r>
                <a14:m>
                  <m:oMath xmlns:m="http://schemas.openxmlformats.org/officeDocument/2006/math"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,.., </m:t>
                    </m:r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</m:oMath>
                </a14:m>
                <a:endParaRPr kumimoji="1" lang="en-US" altLang="zh-CN" dirty="0"/>
              </a:p>
              <a:p>
                <a:r>
                  <a:rPr kumimoji="1" lang="en-US" altLang="zh-CN" dirty="0"/>
                  <a:t>Output: </a:t>
                </a:r>
                <a14:m>
                  <m:oMath xmlns:m="http://schemas.openxmlformats.org/officeDocument/2006/math"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,.., </m:t>
                    </m:r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</m:oMath>
                </a14:m>
                <a:endParaRPr kumimoji="1" lang="en-US" altLang="zh-CN" b="0" dirty="0"/>
              </a:p>
              <a:p>
                <a:endParaRPr kumimoji="1" lang="en-US" altLang="zh-CN" dirty="0"/>
              </a:p>
              <a:p>
                <a:r>
                  <a:rPr kumimoji="1" lang="en-US" altLang="zh-CN" dirty="0"/>
                  <a:t>Encoder: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𝑅𝑁𝑁</m:t>
                    </m:r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en-US" altLang="zh-CN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kumimoji="1" lang="zh-CN" altLang="en-US" dirty="0"/>
                  <a:t>为编码器的隐藏状态</a:t>
                </a:r>
                <a:endParaRPr kumimoji="1" lang="en-US" altLang="zh-CN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CN" i="1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kumimoji="1" lang="en-US" altLang="zh-CN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kumimoji="1" lang="en-US" altLang="zh-CN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1" lang="en-US" altLang="zh-CN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1" lang="en-US" altLang="zh-CN"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1" lang="en-US" altLang="zh-CN">
                              <a:latin typeface="Cambria Math" panose="02040503050406030204" pitchFamily="18" charset="0"/>
                            </a:rPr>
                            <m:t>T</m:t>
                          </m:r>
                        </m:sub>
                      </m:sSub>
                    </m:oMath>
                  </m:oMathPara>
                </a14:m>
                <a:endParaRPr kumimoji="1" lang="en-US" altLang="zh-CN" dirty="0"/>
              </a:p>
              <a:p>
                <a:endParaRPr kumimoji="1" lang="en-US" altLang="zh-CN" dirty="0"/>
              </a:p>
              <a:p>
                <a:r>
                  <a:rPr kumimoji="1" lang="en-US" altLang="zh-CN" dirty="0"/>
                  <a:t>Decoder: </a:t>
                </a:r>
                <a:endParaRPr kumimoji="1" lang="en-US" altLang="zh-CN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kumimoji="1"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kumimoji="1" lang="en-US" altLang="zh-CN" b="0" i="1" smtClean="0">
                          <a:latin typeface="Cambria Math" panose="02040503050406030204" pitchFamily="18" charset="0"/>
                        </a:rPr>
                        <m:t>𝑅𝑁𝑁</m:t>
                      </m:r>
                      <m:r>
                        <a:rPr kumimoji="1" lang="en-US" altLang="zh-CN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kumimoji="1" lang="en-US" altLang="zh-CN" b="0" i="1" smtClean="0">
                          <a:latin typeface="Cambria Math" panose="02040503050406030204" pitchFamily="18" charset="0"/>
                        </a:rPr>
                        <m:t>,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zh-CN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kumimoji="1"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CN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kumimoji="1" lang="en-US" altLang="zh-CN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  <m:r>
                            <a:rPr kumimoji="1" lang="en-US" altLang="zh-CN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⨁</m:t>
                          </m:r>
                          <m:sSub>
                            <m:sSubPr>
                              <m:ctrlPr>
                                <a:rPr kumimoji="1" lang="en-US" altLang="zh-CN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CN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kumimoji="1" lang="en-US" altLang="zh-CN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kumimoji="1" lang="en-US" altLang="zh-CN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e>
                      </m:d>
                      <m:r>
                        <a:rPr kumimoji="1" lang="en-US" altLang="zh-CN" b="0" i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kumimoji="1" lang="en-US" altLang="zh-CN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kumimoji="1" lang="zh-CN" altLang="en-US" dirty="0"/>
                  <a:t>为解码器的隐藏状态</a:t>
                </a:r>
                <a:endParaRPr kumimoji="1" lang="en-US" altLang="zh-CN" dirty="0"/>
              </a:p>
              <a:p>
                <a:endParaRPr kumimoji="1" lang="en-US" altLang="zh-CN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kumimoji="1" lang="en-US" altLang="zh-CN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kumimoji="1" lang="en-US" altLang="zh-CN" b="0" i="1" smtClean="0">
                          <a:latin typeface="Cambria Math" panose="02040503050406030204" pitchFamily="18" charset="0"/>
                        </a:rPr>
                        <m:t>𝑎𝑡𝑡𝑛</m:t>
                      </m:r>
                      <m:d>
                        <m:dPr>
                          <m:ctrlP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𝑍</m:t>
                          </m:r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kumimoji="1" lang="en-US" altLang="zh-CN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CN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kumimoji="1" lang="en-US" altLang="zh-CN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kumimoji="1" lang="en-US" altLang="zh-CN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kumimoji="1" lang="en-US" altLang="zh-CN" b="0" dirty="0"/>
              </a:p>
              <a:p>
                <a:r>
                  <a:rPr kumimoji="1" lang="zh-CN" altLang="en-US" dirty="0"/>
                  <a:t>其中</a:t>
                </a:r>
                <a14:m>
                  <m:oMath xmlns:m="http://schemas.openxmlformats.org/officeDocument/2006/math">
                    <m:r>
                      <a:rPr kumimoji="1" lang="en-US" altLang="zh-CN" b="0" i="1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kumimoji="1" lang="en-US" altLang="zh-CN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1" lang="en-US" altLang="zh-CN" b="0" i="0" smtClean="0">
                                <a:latin typeface="Cambria Math" panose="02040503050406030204" pitchFamily="18" charset="0"/>
                              </a:rPr>
                              <m:t>z</m:t>
                            </m:r>
                          </m:e>
                          <m:sub>
                            <m:r>
                              <a:rPr kumimoji="1" lang="en-US" altLang="zh-CN" b="0" i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CN" b="0" i="0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1" lang="en-US" altLang="zh-CN" b="0" i="0" smtClean="0">
                                <a:latin typeface="Cambria Math" panose="02040503050406030204" pitchFamily="18" charset="0"/>
                              </a:rPr>
                              <m:t>z</m:t>
                            </m:r>
                          </m:e>
                          <m:sub>
                            <m:r>
                              <a:rPr kumimoji="1" lang="en-US" altLang="zh-CN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kumimoji="1" lang="en-US" altLang="zh-CN" b="0" i="0" smtClean="0">
                            <a:latin typeface="Cambria Math" panose="02040503050406030204" pitchFamily="18" charset="0"/>
                          </a:rPr>
                          <m:t>,…, </m:t>
                        </m:r>
                        <m:sSub>
                          <m:sSubPr>
                            <m:ctrlPr>
                              <a:rPr kumimoji="1"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1" lang="en-US" altLang="zh-CN" b="0" i="0" smtClean="0">
                                <a:latin typeface="Cambria Math" panose="02040503050406030204" pitchFamily="18" charset="0"/>
                              </a:rPr>
                              <m:t>z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1" lang="en-US" altLang="zh-CN" b="0" i="0" smtClean="0">
                                <a:latin typeface="Cambria Math" panose="02040503050406030204" pitchFamily="18" charset="0"/>
                              </a:rPr>
                              <m:t>T</m:t>
                            </m:r>
                          </m:sub>
                        </m:sSub>
                      </m:e>
                    </m:d>
                  </m:oMath>
                </a14:m>
                <a:endParaRPr kumimoji="1" lang="en-US" altLang="zh-CN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CN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𝛼</m:t>
                          </m:r>
                        </m:e>
                        <m:sub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kumimoji="1" lang="en-US" altLang="zh-CN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zh-CN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kumimoji="1" lang="en-US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kumimoji="1" lang="en-US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𝑒𝑥𝑝</m:t>
                              </m:r>
                            </m:e>
                            <m:sup>
                              <m:sSubSup>
                                <m:sSubSupPr>
                                  <m:ctrlPr>
                                    <a:rPr kumimoji="1"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kumimoji="1"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kumimoji="1"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  <m:sup>
                                  <m:r>
                                    <a:rPr kumimoji="1" lang="en-US" altLang="zh-CN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  <m:sSub>
                                <m:sSubPr>
                                  <m:ctrlPr>
                                    <a:rPr kumimoji="1" lang="en-US" altLang="zh-CN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zh-CN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kumimoji="1" lang="en-US" altLang="zh-CN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kumimoji="1" lang="en-US" altLang="zh-CN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</m:sSub>
                            </m:sup>
                          </m:sSup>
                        </m:num>
                        <m:den>
                          <m:nary>
                            <m:naryPr>
                              <m:chr m:val="∑"/>
                              <m:limLoc m:val="subSup"/>
                              <m:ctrlPr>
                                <a:rPr kumimoji="1"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5"/>
                                </m:rPr>
                                <a:rPr kumimoji="1"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kumimoji="1"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kumimoji="1"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𝑇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kumimoji="1"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zh-CN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𝑒𝑥𝑝</m:t>
                                  </m:r>
                                </m:e>
                                <m:sup>
                                  <m:sSubSup>
                                    <m:sSubSupPr>
                                      <m:ctrlPr>
                                        <a:rPr kumimoji="1" lang="en-US" altLang="zh-CN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kumimoji="1" lang="en-US" altLang="zh-CN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b>
                                      <m:r>
                                        <a:rPr kumimoji="1" lang="en-US" altLang="zh-CN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  <m:sup>
                                      <m:r>
                                        <a:rPr kumimoji="1" lang="en-US" altLang="zh-CN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𝑇</m:t>
                                      </m:r>
                                    </m:sup>
                                  </m:sSubSup>
                                  <m:sSub>
                                    <m:sSubPr>
                                      <m:ctrlPr>
                                        <a:rPr kumimoji="1" lang="en-US" altLang="zh-CN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en-US" altLang="zh-CN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kumimoji="1" lang="en-US" altLang="zh-CN" i="1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  <m:r>
                                        <a:rPr kumimoji="1" lang="en-US" altLang="zh-CN" b="0" i="1" smtClean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sub>
                                  </m:sSub>
                                </m:sup>
                              </m:sSup>
                            </m:e>
                          </m:nary>
                        </m:den>
                      </m:f>
                    </m:oMath>
                  </m:oMathPara>
                </a14:m>
                <a:endParaRPr kumimoji="1" lang="en-US" altLang="zh-CN" dirty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kumimoji="1" lang="en-US" altLang="zh-CN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subSup"/>
                          <m:ctrlP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5"/>
                            </m:rP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kumimoji="1" lang="en-US" altLang="zh-CN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sSub>
                            <m:sSubPr>
                              <m:ctrlPr>
                                <a:rPr kumimoji="1" lang="en-US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𝛼</m:t>
                              </m:r>
                            </m:e>
                            <m:sub>
                              <m:r>
                                <a:rPr kumimoji="1" lang="en-US" altLang="zh-CN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kumimoji="1" lang="en-US" altLang="zh-CN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1" lang="en-US" altLang="zh-CN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z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1" lang="en-US" altLang="zh-CN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i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kumimoji="1" lang="en-US" altLang="zh-CN" dirty="0"/>
              </a:p>
              <a:p>
                <a:endParaRPr kumimoji="1" lang="en-US" altLang="zh-CN" dirty="0"/>
              </a:p>
              <a:p>
                <a:r>
                  <a:rPr kumimoji="1" lang="en-US" altLang="zh-CN" dirty="0"/>
                  <a:t>Output</a:t>
                </a:r>
                <a:r>
                  <a:rPr kumimoji="1" lang="zh-CN" altLang="en-US" dirty="0"/>
                  <a:t>：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1"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acc>
                    <m:r>
                      <a:rPr kumimoji="1" lang="en-US" altLang="zh-CN" b="0" i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𝑀𝐿𝑃</m:t>
                        </m:r>
                      </m:e>
                      <m:sub>
                        <m:r>
                          <a:rPr kumimoji="1" lang="en-US" altLang="zh-CN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kumimoji="1" lang="en-US" altLang="zh-CN" b="0" i="0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kumimoji="1"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kumimoji="1"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kumimoji="1" lang="en-US" altLang="zh-CN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en-US" altLang="zh-CN" dirty="0"/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1" lang="en-US" altLang="zh-CN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kumimoji="1"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acc>
                  </m:oMath>
                </a14:m>
                <a:r>
                  <a:rPr kumimoji="1" lang="zh-CN" altLang="en-US" dirty="0"/>
                  <a:t>为预测的字符</a:t>
                </a:r>
                <a:endParaRPr kumimoji="1" lang="en-US" altLang="zh-CN" dirty="0"/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E14F98-8D43-C547-8239-26B019C70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7525" y="200391"/>
                <a:ext cx="4009464" cy="5890267"/>
              </a:xfrm>
              <a:prstGeom prst="rect">
                <a:avLst/>
              </a:prstGeom>
              <a:blipFill>
                <a:blip r:embed="rId2"/>
                <a:stretch>
                  <a:fillRect l="-6940" t="-430" b="-92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图片 4">
            <a:extLst>
              <a:ext uri="{FF2B5EF4-FFF2-40B4-BE49-F238E27FC236}">
                <a16:creationId xmlns:a16="http://schemas.microsoft.com/office/drawing/2014/main" id="{B7C6369E-487F-504F-9A82-2C34DB6CF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189" y="1690689"/>
            <a:ext cx="7344336" cy="314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019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8813E2-9E76-7853-82CF-976347BBE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Pointer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network</a:t>
            </a:r>
            <a:endParaRPr kumimoji="1"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F56FCC3-8FC6-B7EC-AA61-8EA585827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2E463F1-515A-28CE-DDBA-C23ACAF93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919" y="1825625"/>
            <a:ext cx="10849694" cy="379669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C298248-3B76-54D3-F4CD-432F70B7F05B}"/>
              </a:ext>
            </a:extLst>
          </p:cNvPr>
          <p:cNvSpPr/>
          <p:nvPr/>
        </p:nvSpPr>
        <p:spPr>
          <a:xfrm>
            <a:off x="7401697" y="4188941"/>
            <a:ext cx="4324865" cy="630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14643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1CDCFB-B080-4B75-9044-956BB6057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Evaluation</a:t>
            </a:r>
            <a:r>
              <a:rPr lang="zh-CN" altLang="en-US" dirty="0"/>
              <a:t>脚本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DB5D082-7651-4A25-A247-EFE7A868E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864" y="1914685"/>
            <a:ext cx="7914272" cy="3977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581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</TotalTime>
  <Words>301</Words>
  <Application>Microsoft Macintosh PowerPoint</Application>
  <PresentationFormat>宽屏</PresentationFormat>
  <Paragraphs>37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Arial</vt:lpstr>
      <vt:lpstr>Cambria Math</vt:lpstr>
      <vt:lpstr>Office 主题​​</vt:lpstr>
      <vt:lpstr>深度学习 Lab8-attention mechanism</vt:lpstr>
      <vt:lpstr>Lab8</vt:lpstr>
      <vt:lpstr>Attention Mechanism</vt:lpstr>
      <vt:lpstr>序列逆置任务</vt:lpstr>
      <vt:lpstr>模型结构</vt:lpstr>
      <vt:lpstr>Pointer network</vt:lpstr>
      <vt:lpstr>Evaluation脚本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深度学习 Lab2-linear regression</dc:title>
  <dc:creator>兰 韵诗</dc:creator>
  <cp:lastModifiedBy>兰 韵诗</cp:lastModifiedBy>
  <cp:revision>262</cp:revision>
  <cp:lastPrinted>2026-04-24T11:31:21Z</cp:lastPrinted>
  <dcterms:created xsi:type="dcterms:W3CDTF">2022-03-01T07:53:56Z</dcterms:created>
  <dcterms:modified xsi:type="dcterms:W3CDTF">2026-04-24T11:33:13Z</dcterms:modified>
</cp:coreProperties>
</file>